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5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84976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2496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412776"/>
            <a:ext cx="8496944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i="1" dirty="0">
                <a:solidFill>
                  <a:srgbClr val="002060"/>
                </a:solidFill>
                <a:latin typeface="Times New Roman"/>
              </a:rPr>
              <a:t>Р</a:t>
            </a:r>
            <a:r>
              <a:rPr lang="ru-RU" sz="3000" b="1" i="1" dirty="0" smtClean="0">
                <a:solidFill>
                  <a:srgbClr val="002060"/>
                </a:solidFill>
                <a:latin typeface="Times New Roman"/>
              </a:rPr>
              <a:t>ебенок </a:t>
            </a:r>
            <a:r>
              <a:rPr lang="ru-RU" sz="3000" b="1" i="1" dirty="0">
                <a:solidFill>
                  <a:srgbClr val="002060"/>
                </a:solidFill>
                <a:latin typeface="Times New Roman"/>
              </a:rPr>
              <a:t>должен научиться </a:t>
            </a:r>
            <a:r>
              <a:rPr lang="ru-RU" sz="3000" b="1" i="1" dirty="0" smtClean="0">
                <a:solidFill>
                  <a:srgbClr val="002060"/>
                </a:solidFill>
                <a:latin typeface="Times New Roman"/>
              </a:rPr>
              <a:t>рисковать, но </a:t>
            </a:r>
            <a:r>
              <a:rPr lang="ru-RU" sz="3000" b="1" i="1" dirty="0">
                <a:solidFill>
                  <a:srgbClr val="002060"/>
                </a:solidFill>
                <a:latin typeface="Times New Roman"/>
              </a:rPr>
              <a:t>в пределах границ, безопасных для жизни</a:t>
            </a:r>
            <a:r>
              <a:rPr lang="ru-RU" sz="3000" dirty="0">
                <a:solidFill>
                  <a:srgbClr val="002060"/>
                </a:solidFill>
                <a:latin typeface="Times New Roman"/>
              </a:rPr>
              <a:t>, приобретать важные навыки и уметь справляться с жизненными и психологическими проблемами. </a:t>
            </a:r>
          </a:p>
          <a:p>
            <a:pPr algn="ctr"/>
            <a:r>
              <a:rPr lang="ru-RU" sz="3000" dirty="0">
                <a:solidFill>
                  <a:srgbClr val="002060"/>
                </a:solidFill>
                <a:latin typeface="Times New Roman"/>
              </a:rPr>
              <a:t>А задача родителей – вовремя заметить, распознать, предотвратить включение ребенка в </a:t>
            </a:r>
            <a:r>
              <a:rPr lang="ru-RU" sz="3200" dirty="0">
                <a:solidFill>
                  <a:srgbClr val="002060"/>
                </a:solidFill>
                <a:latin typeface="Times New Roman"/>
              </a:rPr>
              <a:t>ситуации опасные для его жизни. 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93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87" y="260648"/>
            <a:ext cx="910850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2013 года во всех образовательных организациях Российской Федерации на основании Федерального закона № 120-ФЗ «О внесении изменений в отдельные законодательные акты Российской Федерации по вопросам профилактики незаконного потребления наркотических средств и психотропных веществ» (далее - Закон) осуществляется процедура, направленная на раннее выявление незаконного потребления обучающимися образовательных организаций наркотических средств и психотропных веществ.</a:t>
            </a:r>
          </a:p>
        </p:txBody>
      </p:sp>
    </p:spTree>
    <p:extLst>
      <p:ext uri="{BB962C8B-B14F-4D97-AF65-F5344CB8AC3E}">
        <p14:creationId xmlns:p14="http://schemas.microsoft.com/office/powerpoint/2010/main" val="3662612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78" y="116632"/>
            <a:ext cx="83529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соответствии со статьей 53.4 Закона раннее выявление незаконного потребления наркотических средств и психотропных веществ включает в себя два этапа: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204864"/>
            <a:ext cx="2736304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65104"/>
            <a:ext cx="2664297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15816" y="2044005"/>
            <a:ext cx="61206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этап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социально-психологическое тестирование обучающихся в образовательной организации;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4365104"/>
            <a:ext cx="59766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этап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профилактические медицинские осмотры обучающихся (далее - ПМО).</a:t>
            </a:r>
          </a:p>
        </p:txBody>
      </p:sp>
    </p:spTree>
    <p:extLst>
      <p:ext uri="{BB962C8B-B14F-4D97-AF65-F5344CB8AC3E}">
        <p14:creationId xmlns:p14="http://schemas.microsoft.com/office/powerpoint/2010/main" val="226711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002060"/>
                </a:solidFill>
                <a:latin typeface="Times New Roman"/>
              </a:rPr>
              <a:t>Социально-психологическое тестирование </a:t>
            </a:r>
            <a:r>
              <a:rPr lang="ru-RU" sz="3000" dirty="0">
                <a:solidFill>
                  <a:srgbClr val="002060"/>
                </a:solidFill>
                <a:latin typeface="Times New Roman"/>
              </a:rPr>
              <a:t>(далее – СПТ) носит </a:t>
            </a:r>
            <a:r>
              <a:rPr lang="ru-RU" sz="3000" b="1" dirty="0">
                <a:solidFill>
                  <a:srgbClr val="002060"/>
                </a:solidFill>
                <a:latin typeface="Times New Roman"/>
              </a:rPr>
              <a:t>профилактический характер </a:t>
            </a:r>
            <a:r>
              <a:rPr lang="ru-RU" sz="3000" dirty="0">
                <a:solidFill>
                  <a:srgbClr val="002060"/>
                </a:solidFill>
                <a:latin typeface="Times New Roman"/>
              </a:rPr>
              <a:t>и призвано удержать молодежь от первых "экспериментов" с наркотиками. </a:t>
            </a:r>
          </a:p>
          <a:p>
            <a:pPr algn="ctr"/>
            <a:r>
              <a:rPr lang="ru-RU" sz="3000" b="1" dirty="0">
                <a:solidFill>
                  <a:srgbClr val="002060"/>
                </a:solidFill>
                <a:latin typeface="Times New Roman"/>
              </a:rPr>
              <a:t>СПТ не выявляет подростков, употребляющих наркотики. </a:t>
            </a:r>
            <a:endParaRPr lang="ru-RU" sz="3000" dirty="0">
              <a:solidFill>
                <a:srgbClr val="002060"/>
              </a:solidFill>
              <a:latin typeface="Times New Roman"/>
            </a:endParaRPr>
          </a:p>
          <a:p>
            <a:pPr algn="ctr"/>
            <a:r>
              <a:rPr lang="ru-RU" sz="3000" dirty="0">
                <a:solidFill>
                  <a:srgbClr val="002060"/>
                </a:solidFill>
                <a:latin typeface="Times New Roman"/>
              </a:rPr>
              <a:t>Оно </a:t>
            </a:r>
            <a:r>
              <a:rPr lang="ru-RU" sz="3000" b="1" dirty="0">
                <a:solidFill>
                  <a:srgbClr val="002060"/>
                </a:solidFill>
                <a:latin typeface="Times New Roman"/>
              </a:rPr>
              <a:t>не </a:t>
            </a:r>
            <a:r>
              <a:rPr lang="ru-RU" sz="3000" dirty="0">
                <a:solidFill>
                  <a:srgbClr val="002060"/>
                </a:solidFill>
                <a:latin typeface="Times New Roman"/>
              </a:rPr>
              <a:t>предполагает постановки какого-либо диагноза Вашему ребенку. </a:t>
            </a:r>
          </a:p>
          <a:p>
            <a:pPr algn="ctr"/>
            <a:r>
              <a:rPr lang="ru-RU" sz="3000" dirty="0">
                <a:solidFill>
                  <a:srgbClr val="002060"/>
                </a:solidFill>
                <a:latin typeface="Times New Roman"/>
              </a:rPr>
              <a:t>Задача тестирования – выявить у детей личностные (поведенческие, психологические) особенности, которые при определенных обстоятельствах </a:t>
            </a:r>
            <a:r>
              <a:rPr lang="ru-RU" sz="3000" b="1" dirty="0">
                <a:solidFill>
                  <a:srgbClr val="002060"/>
                </a:solidFill>
                <a:latin typeface="Times New Roman"/>
              </a:rPr>
              <a:t>могут стать </a:t>
            </a:r>
            <a:r>
              <a:rPr lang="ru-RU" sz="3000" dirty="0">
                <a:solidFill>
                  <a:srgbClr val="002060"/>
                </a:solidFill>
                <a:latin typeface="Times New Roman"/>
              </a:rPr>
              <a:t>(или уже стали) значимыми факторами риска употребления ПАВ.</a:t>
            </a:r>
            <a:endParaRPr lang="ru-RU" sz="3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704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5595"/>
            <a:ext cx="9108504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/>
              </a:rPr>
              <a:t>ВАЖНО ЗНАТЬ </a:t>
            </a:r>
            <a:endParaRPr lang="ru-RU" sz="2400" dirty="0">
              <a:solidFill>
                <a:srgbClr val="002060"/>
              </a:solidFill>
              <a:latin typeface="Times New Roman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/>
              </a:rPr>
              <a:t>В соответствии с действующими нормативно-правовыми актами СПТ проводится </a:t>
            </a:r>
            <a:r>
              <a:rPr lang="ru-RU" sz="2000" b="1" dirty="0">
                <a:solidFill>
                  <a:srgbClr val="002060"/>
                </a:solidFill>
                <a:latin typeface="Times New Roman"/>
              </a:rPr>
              <a:t>конфиденциально </a:t>
            </a:r>
            <a:r>
              <a:rPr lang="ru-RU" sz="2000" dirty="0">
                <a:solidFill>
                  <a:srgbClr val="002060"/>
                </a:solidFill>
                <a:latin typeface="Times New Roman"/>
              </a:rPr>
              <a:t>и не предполагает представления персональной информации о его результатах в какие-либо органы и ведомства.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/>
              </a:rPr>
              <a:t>При этом соблюдается ряд условий: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/>
              </a:rPr>
              <a:t>• кодирование персональных данных в образовательной организации при организации и проведении СПТ (диагностических процедур);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/>
              </a:rPr>
              <a:t>• каждый обучающийся, принимающий участие в тестировании, имеет индивидуальный код участника, который делает невозможным персонификацию данных;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/>
              </a:rPr>
              <a:t>• список индивидуальных кодов и соответствующих им фамилий составляется в одном экземпляре и хранится в учебном заведении у ответственного за тестирование в соответствии с законом «О персональных данных»;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/>
              </a:rPr>
              <a:t>• контроль со стороны администрации ОО по работе с конфиденциальной информацией.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/>
              </a:rPr>
              <a:t>• безусловно, мы тестируем детей, но дети оценивают социально-психологические условия;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/>
              </a:rPr>
              <a:t>• результаты СПТ используются для индивидуальной работы с ребенком, помогают развивать ребенка;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/>
              </a:rPr>
              <a:t>• в рамках СПТ введен режим конфиденциальности.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4187200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1709" y="980728"/>
            <a:ext cx="79208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/>
              </a:rPr>
              <a:t>Уважаемые родители</a:t>
            </a:r>
            <a:r>
              <a:rPr lang="ru-RU" sz="3600" b="1" dirty="0" smtClean="0">
                <a:solidFill>
                  <a:srgbClr val="002060"/>
                </a:solidFill>
                <a:latin typeface="Times New Roman"/>
              </a:rPr>
              <a:t>!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/>
              </a:rPr>
              <a:t> </a:t>
            </a:r>
            <a:endParaRPr lang="ru-RU" sz="3600" dirty="0">
              <a:solidFill>
                <a:srgbClr val="002060"/>
              </a:solidFill>
              <a:latin typeface="Times New Roman"/>
            </a:endParaRPr>
          </a:p>
          <a:p>
            <a:pPr algn="ctr"/>
            <a:r>
              <a:rPr lang="ru-RU" sz="3200" dirty="0">
                <a:solidFill>
                  <a:srgbClr val="002060"/>
                </a:solidFill>
                <a:latin typeface="Times New Roman"/>
              </a:rPr>
              <a:t>Мы предлагаем Вам включиться в работу по ранней профилактике вовлечения подростков в употребление наркотиков</a:t>
            </a:r>
            <a:r>
              <a:rPr lang="ru-RU" sz="3200" dirty="0" smtClean="0">
                <a:solidFill>
                  <a:srgbClr val="002060"/>
                </a:solidFill>
                <a:latin typeface="Times New Roman"/>
              </a:rPr>
              <a:t>.</a:t>
            </a: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/>
              </a:rPr>
              <a:t>Помните</a:t>
            </a:r>
            <a:r>
              <a:rPr lang="ru-RU" sz="2800" b="1" dirty="0">
                <a:solidFill>
                  <a:srgbClr val="002060"/>
                </a:solidFill>
                <a:latin typeface="Times New Roman"/>
              </a:rPr>
              <a:t>: проблему легче предотвратить, чем справиться с ней! Сделайте выбор в пользу своего ребенка! </a:t>
            </a:r>
            <a:endParaRPr lang="ru-RU" sz="2800" dirty="0">
              <a:solidFill>
                <a:srgbClr val="00206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13042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92696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rgbClr val="000000"/>
              </a:solidFill>
              <a:latin typeface="Times New Roman"/>
            </a:endParaRPr>
          </a:p>
          <a:p>
            <a:pPr algn="ctr"/>
            <a:r>
              <a:rPr lang="ru-RU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4000" b="1" dirty="0">
                <a:solidFill>
                  <a:srgbClr val="002060"/>
                </a:solidFill>
                <a:latin typeface="Times New Roman"/>
              </a:rPr>
              <a:t>Памятка </a:t>
            </a:r>
            <a:endParaRPr lang="ru-RU" sz="4000" b="1" dirty="0" smtClean="0">
              <a:solidFill>
                <a:srgbClr val="002060"/>
              </a:solidFill>
              <a:latin typeface="Times New Roman"/>
            </a:endParaRPr>
          </a:p>
          <a:p>
            <a:pPr algn="ctr"/>
            <a:endParaRPr lang="ru-RU" sz="4000" dirty="0">
              <a:solidFill>
                <a:srgbClr val="002060"/>
              </a:solidFill>
              <a:latin typeface="Times New Roman"/>
            </a:endParaRP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/>
              </a:rPr>
              <a:t>для родителей по </a:t>
            </a:r>
            <a:r>
              <a:rPr lang="ru-RU" sz="3200" b="1" dirty="0" smtClean="0">
                <a:solidFill>
                  <a:srgbClr val="002060"/>
                </a:solidFill>
                <a:latin typeface="Times New Roman"/>
              </a:rPr>
              <a:t>вопросам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Times New Roman"/>
              </a:rPr>
              <a:t>социально-психологического тестирования обучающихся в образовательных организациях, расположенных </a:t>
            </a:r>
            <a:endParaRPr lang="ru-RU" sz="3200" dirty="0">
              <a:solidFill>
                <a:srgbClr val="002060"/>
              </a:solidFill>
              <a:latin typeface="Times New Roman"/>
            </a:endParaRP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/>
              </a:rPr>
              <a:t>на территории Ханты-Мансийского автономного округа – Югры 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30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3474" y="692696"/>
            <a:ext cx="871296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Уважаемые родители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Рождение ребенка – </a:t>
            </a:r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самое 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большое счастье для Вас!</a:t>
            </a:r>
          </a:p>
          <a:p>
            <a:pPr algn="ctr"/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Вместе с растущим ребенком растет и родительская тревога за будущее, все чаще возникает вопрос, что будет дальше... </a:t>
            </a:r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Многих 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родителей тревожит рискованное поведение подростков, потребность в риске.</a:t>
            </a:r>
          </a:p>
        </p:txBody>
      </p:sp>
    </p:spTree>
    <p:extLst>
      <p:ext uri="{BB962C8B-B14F-4D97-AF65-F5344CB8AC3E}">
        <p14:creationId xmlns:p14="http://schemas.microsoft.com/office/powerpoint/2010/main" val="671308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324036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35896" y="620688"/>
            <a:ext cx="52920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Подросток хочет стать самостоятельным, считая себя почти взрослым.</a:t>
            </a:r>
          </a:p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Взрослым – значит таким, как… 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72604"/>
            <a:ext cx="6984776" cy="2164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0698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2190" y="1052736"/>
            <a:ext cx="83529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Подростку трудно разобраться в моделях взрослости, демонстрируемых ему со всех сторон. Но он точно знает, что быть взрослым – это значит позволять себе рискованное поведение в том числе. Несмотря на то, что поиск риска характерен практически для всех подростков, риск риску рознь.</a:t>
            </a:r>
          </a:p>
        </p:txBody>
      </p:sp>
    </p:spTree>
    <p:extLst>
      <p:ext uri="{BB962C8B-B14F-4D97-AF65-F5344CB8AC3E}">
        <p14:creationId xmlns:p14="http://schemas.microsoft.com/office/powerpoint/2010/main" val="2887759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99792" y="2945312"/>
            <a:ext cx="606768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Выделяют 2 типа </a:t>
            </a:r>
            <a:endParaRPr lang="ru-RU" sz="4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рискованного </a:t>
            </a:r>
            <a:r>
              <a:rPr lang="ru-RU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поведения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357187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5605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90769" y="430632"/>
            <a:ext cx="403890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Первый - подросток рискует с целью получения позитивного опыта для дальнейшей самостоятельной жизни.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4" y="4274"/>
            <a:ext cx="4905375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4549676"/>
            <a:ext cx="89644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рискованное поведение, помогающее развить определенные качества личности, преодолеть страхи, влиться в социум, добиваться поставленных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целей.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725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0" y="0"/>
            <a:ext cx="4029075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91591" y="620688"/>
            <a:ext cx="495240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Второй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поведение, включающее виды деятельности, опасные для жизни и здоровья.</a:t>
            </a:r>
          </a:p>
          <a:p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ним относятся: употребление наркотиков, алкоголя, нарушение закона и т.д.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5229200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этом случае подростки могут искать или создавать ситуации явной угрозы для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жизни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8611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340768"/>
            <a:ext cx="835292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 раздраженно скажете, что это точно не про Вашего ребенка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 думают 99% родителей! Увы, не существует никаких гарантий того, что взросление Вашего ребенка обойдется без «второго» типа рискованного поведения.</a:t>
            </a:r>
          </a:p>
        </p:txBody>
      </p:sp>
    </p:spTree>
    <p:extLst>
      <p:ext uri="{BB962C8B-B14F-4D97-AF65-F5344CB8AC3E}">
        <p14:creationId xmlns:p14="http://schemas.microsoft.com/office/powerpoint/2010/main" val="8127018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652</Words>
  <Application>Microsoft Office PowerPoint</Application>
  <PresentationFormat>Экран (4:3)</PresentationFormat>
  <Paragraphs>50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2022-09-20T08:11:09Z</dcterms:created>
  <dcterms:modified xsi:type="dcterms:W3CDTF">2022-09-21T05:24:06Z</dcterms:modified>
</cp:coreProperties>
</file>